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6" r:id="rId2"/>
    <p:sldId id="271" r:id="rId3"/>
    <p:sldId id="257" r:id="rId4"/>
    <p:sldId id="268" r:id="rId5"/>
    <p:sldId id="258" r:id="rId6"/>
    <p:sldId id="270" r:id="rId7"/>
    <p:sldId id="259" r:id="rId8"/>
    <p:sldId id="265" r:id="rId9"/>
    <p:sldId id="269" r:id="rId10"/>
    <p:sldId id="263" r:id="rId11"/>
    <p:sldId id="260" r:id="rId12"/>
    <p:sldId id="266" r:id="rId13"/>
    <p:sldId id="264" r:id="rId14"/>
    <p:sldId id="261" r:id="rId15"/>
    <p:sldId id="267"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9978A2-5847-4412-B625-AD623E10107F}" type="datetimeFigureOut">
              <a:rPr lang="ar-IQ" smtClean="0"/>
              <a:t>21/04/1442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5AE29C-D777-4E39-BEBE-D347187D88BC}" type="slidenum">
              <a:rPr lang="ar-IQ" smtClean="0"/>
              <a:t>‹#›</a:t>
            </a:fld>
            <a:endParaRPr lang="ar-IQ"/>
          </a:p>
        </p:txBody>
      </p:sp>
    </p:spTree>
    <p:extLst>
      <p:ext uri="{BB962C8B-B14F-4D97-AF65-F5344CB8AC3E}">
        <p14:creationId xmlns:p14="http://schemas.microsoft.com/office/powerpoint/2010/main" val="17530402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BC9DF5-AE95-4319-8335-DB48CB879C29}"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C9DF5-AE95-4319-8335-DB48CB879C29}"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C9DF5-AE95-4319-8335-DB48CB879C29}"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BC9DF5-AE95-4319-8335-DB48CB879C29}"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3BC9DF5-AE95-4319-8335-DB48CB879C29}" type="datetimeFigureOut">
              <a:rPr lang="ar-IQ" smtClean="0"/>
              <a:t>21/04/1442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BC9DF5-AE95-4319-8335-DB48CB879C29}" type="datetimeFigureOut">
              <a:rPr lang="ar-IQ" smtClean="0"/>
              <a:t>21/04/1442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37673F-D55F-4F2E-9D29-8590111EF710}"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BC9DF5-AE95-4319-8335-DB48CB879C29}" type="datetimeFigureOut">
              <a:rPr lang="ar-IQ" smtClean="0"/>
              <a:t>21/04/1442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C9DF5-AE95-4319-8335-DB48CB879C29}" type="datetimeFigureOut">
              <a:rPr lang="ar-IQ" smtClean="0"/>
              <a:t>21/04/1442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C9DF5-AE95-4319-8335-DB48CB879C29}" type="datetimeFigureOut">
              <a:rPr lang="ar-IQ" smtClean="0"/>
              <a:t>21/04/1442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3BC9DF5-AE95-4319-8335-DB48CB879C29}" type="datetimeFigureOut">
              <a:rPr lang="ar-IQ" smtClean="0"/>
              <a:t>21/04/1442</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F37673F-D55F-4F2E-9D29-8590111EF71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C9DF5-AE95-4319-8335-DB48CB879C29}" type="datetimeFigureOut">
              <a:rPr lang="ar-IQ" smtClean="0"/>
              <a:t>21/04/1442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37673F-D55F-4F2E-9D29-8590111EF71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3BC9DF5-AE95-4319-8335-DB48CB879C29}" type="datetimeFigureOut">
              <a:rPr lang="ar-IQ" smtClean="0"/>
              <a:t>21/04/1442</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F37673F-D55F-4F2E-9D29-8590111EF71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0"/>
            <a:ext cx="7772400" cy="1470025"/>
          </a:xfrm>
        </p:spPr>
        <p:txBody>
          <a:bodyPr/>
          <a:lstStyle/>
          <a:p>
            <a:r>
              <a:rPr lang="en-US" dirty="0" smtClean="0"/>
              <a:t>NORMAL DEVELOPMENT OF FEMALE GENITAL TRACT</a:t>
            </a:r>
            <a:endParaRPr lang="ar-IQ" dirty="0"/>
          </a:p>
        </p:txBody>
      </p:sp>
      <p:sp>
        <p:nvSpPr>
          <p:cNvPr id="3" name="Subtitle 2"/>
          <p:cNvSpPr>
            <a:spLocks noGrp="1"/>
          </p:cNvSpPr>
          <p:nvPr>
            <p:ph type="subTitle" idx="1"/>
          </p:nvPr>
        </p:nvSpPr>
        <p:spPr>
          <a:xfrm>
            <a:off x="1043608" y="1844824"/>
            <a:ext cx="7848872" cy="4032448"/>
          </a:xfrm>
        </p:spPr>
        <p:txBody>
          <a:bodyPr>
            <a:noAutofit/>
          </a:bodyPr>
          <a:lstStyle/>
          <a:p>
            <a:pPr rtl="0"/>
            <a:r>
              <a:rPr lang="en-US" sz="2000" b="1" dirty="0" err="1" smtClean="0">
                <a:latin typeface="Times New Roman" pitchFamily="18" charset="0"/>
                <a:cs typeface="Times New Roman" pitchFamily="18" charset="0"/>
              </a:rPr>
              <a:t>Presnted</a:t>
            </a:r>
            <a:r>
              <a:rPr lang="en-US" sz="2000" b="1" dirty="0" smtClean="0">
                <a:latin typeface="Times New Roman" pitchFamily="18" charset="0"/>
                <a:cs typeface="Times New Roman" pitchFamily="18" charset="0"/>
              </a:rPr>
              <a:t> by professor </a:t>
            </a:r>
            <a:r>
              <a:rPr lang="en-US" sz="2000" b="1" dirty="0" err="1" smtClean="0">
                <a:latin typeface="Times New Roman" pitchFamily="18" charset="0"/>
                <a:cs typeface="Times New Roman" pitchFamily="18" charset="0"/>
              </a:rPr>
              <a:t>muhsin</a:t>
            </a:r>
            <a:r>
              <a:rPr lang="en-US" sz="2000" b="1" dirty="0" smtClean="0">
                <a:latin typeface="Times New Roman" pitchFamily="18" charset="0"/>
                <a:cs typeface="Times New Roman" pitchFamily="18" charset="0"/>
              </a:rPr>
              <a:t> al-</a:t>
            </a:r>
            <a:r>
              <a:rPr lang="en-US" sz="2000" b="1" dirty="0" err="1" smtClean="0">
                <a:latin typeface="Times New Roman" pitchFamily="18" charset="0"/>
                <a:cs typeface="Times New Roman" pitchFamily="18" charset="0"/>
              </a:rPr>
              <a:t>sabbak</a:t>
            </a:r>
            <a:endParaRPr lang="en-US" sz="2000" b="1" dirty="0" smtClean="0">
              <a:latin typeface="Times New Roman" pitchFamily="18" charset="0"/>
              <a:cs typeface="Times New Roman" pitchFamily="18" charset="0"/>
            </a:endParaRPr>
          </a:p>
          <a:p>
            <a:pPr rtl="0"/>
            <a:r>
              <a:rPr lang="en-US" sz="2000" b="1" dirty="0" smtClean="0">
                <a:latin typeface="Times New Roman" pitchFamily="18" charset="0"/>
                <a:cs typeface="Times New Roman" pitchFamily="18" charset="0"/>
              </a:rPr>
              <a:t>Consultant gynecologist</a:t>
            </a:r>
          </a:p>
          <a:p>
            <a:pPr rtl="0"/>
            <a:r>
              <a:rPr lang="en-US" sz="2000" b="1" dirty="0" err="1" smtClean="0">
                <a:latin typeface="Times New Roman" pitchFamily="18" charset="0"/>
                <a:cs typeface="Times New Roman" pitchFamily="18" charset="0"/>
              </a:rPr>
              <a:t>Basrah</a:t>
            </a:r>
            <a:r>
              <a:rPr lang="en-US" sz="2000" b="1" dirty="0" smtClean="0">
                <a:latin typeface="Times New Roman" pitchFamily="18" charset="0"/>
                <a:cs typeface="Times New Roman" pitchFamily="18" charset="0"/>
              </a:rPr>
              <a:t> medical school</a:t>
            </a:r>
          </a:p>
          <a:p>
            <a:pPr rtl="0"/>
            <a:r>
              <a:rPr lang="en-US" sz="2000" b="1" dirty="0" smtClean="0">
                <a:latin typeface="Times New Roman" pitchFamily="18" charset="0"/>
                <a:cs typeface="Times New Roman" pitchFamily="18" charset="0"/>
              </a:rPr>
              <a:t>2020----2021</a:t>
            </a: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79724535"/>
      </p:ext>
    </p:extLst>
  </p:cSld>
  <p:clrMapOvr>
    <a:masterClrMapping/>
  </p:clrMapOvr>
  <mc:AlternateContent xmlns:mc="http://schemas.openxmlformats.org/markup-compatibility/2006" xmlns:p14="http://schemas.microsoft.com/office/powerpoint/2010/main">
    <mc:Choice Requires="p14">
      <p:transition spd="med" p14:dur="700" advTm="17528">
        <p:fade/>
      </p:transition>
    </mc:Choice>
    <mc:Fallback xmlns="">
      <p:transition spd="med" advTm="17528">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gonads-undifferentia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1071563"/>
            <a:ext cx="3886200" cy="471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601373"/>
      </p:ext>
    </p:extLst>
  </p:cSld>
  <p:clrMapOvr>
    <a:masterClrMapping/>
  </p:clrMapOvr>
  <mc:AlternateContent xmlns:mc="http://schemas.openxmlformats.org/markup-compatibility/2006" xmlns:p14="http://schemas.microsoft.com/office/powerpoint/2010/main">
    <mc:Choice Requires="p14">
      <p:transition spd="slow" p14:dur="2000" advTm="117318"/>
    </mc:Choice>
    <mc:Fallback xmlns="">
      <p:transition spd="slow" advTm="11731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834" y="188640"/>
            <a:ext cx="8784976" cy="4524315"/>
          </a:xfrm>
          <a:prstGeom prst="rect">
            <a:avLst/>
          </a:prstGeom>
        </p:spPr>
        <p:txBody>
          <a:bodyPr wrap="square">
            <a:spAutoFit/>
          </a:bodyPr>
          <a:lstStyle/>
          <a:p>
            <a:pPr algn="l"/>
            <a:r>
              <a:rPr lang="en-US" sz="2400" b="1" u="sng" dirty="0" smtClean="0">
                <a:cs typeface="+mj-cs"/>
              </a:rPr>
              <a:t>Development of female genital tract:-</a:t>
            </a:r>
            <a:r>
              <a:rPr lang="en-US" b="1" dirty="0" smtClean="0">
                <a:cs typeface="+mj-cs"/>
              </a:rPr>
              <a:t> </a:t>
            </a:r>
          </a:p>
          <a:p>
            <a:pPr algn="l"/>
            <a:r>
              <a:rPr lang="en-US" sz="2400" b="1" dirty="0" smtClean="0"/>
              <a:t>                  </a:t>
            </a:r>
          </a:p>
          <a:p>
            <a:pPr algn="l"/>
            <a:r>
              <a:rPr lang="en-US" sz="2400" b="1" dirty="0"/>
              <a:t> </a:t>
            </a:r>
            <a:r>
              <a:rPr lang="en-US" sz="2400" b="1" dirty="0" smtClean="0"/>
              <a:t>            In the absence of testis the </a:t>
            </a:r>
            <a:r>
              <a:rPr lang="en-US" sz="2400" b="1" dirty="0" err="1" smtClean="0"/>
              <a:t>Mullerian</a:t>
            </a:r>
            <a:r>
              <a:rPr lang="en-US" sz="2400" b="1" dirty="0" smtClean="0"/>
              <a:t> system will develop and the </a:t>
            </a:r>
            <a:r>
              <a:rPr lang="en-US" sz="2400" b="1" dirty="0" err="1" smtClean="0"/>
              <a:t>Wolffian</a:t>
            </a:r>
            <a:r>
              <a:rPr lang="en-US" sz="2400" b="1" dirty="0" smtClean="0"/>
              <a:t> duct will obliterate leaving only Gardner duct cyst which are congenital ruminant of </a:t>
            </a:r>
            <a:r>
              <a:rPr lang="en-US" sz="2400" b="1" dirty="0" err="1" smtClean="0"/>
              <a:t>Wolffian</a:t>
            </a:r>
            <a:r>
              <a:rPr lang="en-US" sz="2400" b="1" dirty="0" smtClean="0"/>
              <a:t> ducts.</a:t>
            </a:r>
          </a:p>
          <a:p>
            <a:pPr algn="l"/>
            <a:r>
              <a:rPr lang="en-US" sz="2400" b="1" dirty="0" smtClean="0"/>
              <a:t>The </a:t>
            </a:r>
            <a:r>
              <a:rPr lang="en-US" sz="2400" b="1" dirty="0" err="1" smtClean="0"/>
              <a:t>Mullerian</a:t>
            </a:r>
            <a:r>
              <a:rPr lang="en-US" sz="2400" b="1" dirty="0" smtClean="0"/>
              <a:t> duct will proliferate and will form future fallopian tubes, uterus, cervix and upper 4/5th of the vagina while the lower 1/5th formed by the urogenital sinus.</a:t>
            </a:r>
          </a:p>
          <a:p>
            <a:pPr algn="l"/>
            <a:r>
              <a:rPr lang="en-US" sz="2400" b="1" dirty="0" smtClean="0"/>
              <a:t>In the presence of HY antigen and Y chromosome these will produce the ante </a:t>
            </a:r>
            <a:r>
              <a:rPr lang="en-US" sz="2400" b="1" dirty="0" err="1" smtClean="0"/>
              <a:t>Mullerian</a:t>
            </a:r>
            <a:r>
              <a:rPr lang="en-US" sz="2400" b="1" dirty="0" smtClean="0"/>
              <a:t> factor (M.I.F) </a:t>
            </a:r>
            <a:r>
              <a:rPr lang="en-US" sz="2400" b="1" dirty="0" err="1" smtClean="0"/>
              <a:t>Mullerian</a:t>
            </a:r>
            <a:r>
              <a:rPr lang="en-US" sz="2400" b="1" dirty="0" smtClean="0"/>
              <a:t> Inhibitory factor and this will intern lead to obliteration of the </a:t>
            </a:r>
            <a:r>
              <a:rPr lang="en-US" sz="2400" b="1" dirty="0" err="1" smtClean="0"/>
              <a:t>Mullerian</a:t>
            </a:r>
            <a:r>
              <a:rPr lang="en-US" sz="2400" b="1" dirty="0" smtClean="0"/>
              <a:t> duct and proliferation of the medullary duct and formation of future </a:t>
            </a:r>
            <a:r>
              <a:rPr lang="en-US" sz="2400" b="1" smtClean="0"/>
              <a:t>testis.</a:t>
            </a:r>
            <a:endParaRPr lang="en-US" sz="2400" b="1" dirty="0" smtClean="0"/>
          </a:p>
        </p:txBody>
      </p:sp>
    </p:spTree>
    <p:extLst>
      <p:ext uri="{BB962C8B-B14F-4D97-AF65-F5344CB8AC3E}">
        <p14:creationId xmlns:p14="http://schemas.microsoft.com/office/powerpoint/2010/main" val="2178404035"/>
      </p:ext>
    </p:extLst>
  </p:cSld>
  <p:clrMapOvr>
    <a:masterClrMapping/>
  </p:clrMapOvr>
  <mc:AlternateContent xmlns:mc="http://schemas.openxmlformats.org/markup-compatibility/2006" xmlns:p14="http://schemas.microsoft.com/office/powerpoint/2010/main">
    <mc:Choice Requires="p14">
      <p:transition spd="slow" p14:dur="2000" advTm="94348"/>
    </mc:Choice>
    <mc:Fallback xmlns="">
      <p:transition spd="slow" advTm="9434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7848872" cy="4524315"/>
          </a:xfrm>
          <a:prstGeom prst="rect">
            <a:avLst/>
          </a:prstGeom>
        </p:spPr>
        <p:txBody>
          <a:bodyPr wrap="square">
            <a:spAutoFit/>
          </a:bodyPr>
          <a:lstStyle/>
          <a:p>
            <a:pPr algn="l"/>
            <a:r>
              <a:rPr lang="en-US" sz="2400" b="1" dirty="0">
                <a:latin typeface="Times New Roman" pitchFamily="18" charset="0"/>
                <a:cs typeface="Times New Roman" pitchFamily="18" charset="0"/>
              </a:rPr>
              <a:t>So if HY is present male will develop and if testis is absent female genital tract will develop whether ovaries present or absent.</a:t>
            </a:r>
          </a:p>
          <a:p>
            <a:pPr algn="l"/>
            <a:r>
              <a:rPr lang="en-US" sz="2400" b="1" dirty="0">
                <a:latin typeface="Times New Roman" pitchFamily="18" charset="0"/>
                <a:cs typeface="Times New Roman" pitchFamily="18" charset="0"/>
              </a:rPr>
              <a:t>So formation of female sex is passive process because it is formed in the absence of Y chromosome.</a:t>
            </a:r>
          </a:p>
          <a:p>
            <a:pPr algn="l"/>
            <a:r>
              <a:rPr lang="en-US" sz="2400" b="1" dirty="0">
                <a:latin typeface="Times New Roman" pitchFamily="18" charset="0"/>
                <a:cs typeface="Times New Roman" pitchFamily="18" charset="0"/>
              </a:rPr>
              <a:t>By the 6th weeks of gestation the gonad still indifferent gonad but there after the gonads can be differentiated to either an ovary or testis.</a:t>
            </a:r>
          </a:p>
          <a:p>
            <a:pPr algn="l"/>
            <a:r>
              <a:rPr lang="en-US" sz="2400" b="1" dirty="0">
                <a:latin typeface="Times New Roman" pitchFamily="18" charset="0"/>
                <a:cs typeface="Times New Roman" pitchFamily="18" charset="0"/>
              </a:rPr>
              <a:t>By the 12th weeks of gestation the cortical cells of the ovary will proliferate to a much greater extent than that of the male resulting in a crowded cells mass that cover the </a:t>
            </a:r>
            <a:r>
              <a:rPr lang="en-US" sz="2400" b="1" dirty="0" smtClean="0">
                <a:latin typeface="Times New Roman" pitchFamily="18" charset="0"/>
                <a:cs typeface="Times New Roman" pitchFamily="18" charset="0"/>
              </a:rPr>
              <a:t>ovary.</a:t>
            </a: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505420286"/>
      </p:ext>
    </p:extLst>
  </p:cSld>
  <p:clrMapOvr>
    <a:masterClrMapping/>
  </p:clrMapOvr>
  <mc:AlternateContent xmlns:mc="http://schemas.openxmlformats.org/markup-compatibility/2006" xmlns:p14="http://schemas.microsoft.com/office/powerpoint/2010/main">
    <mc:Choice Requires="p14">
      <p:transition spd="slow" p14:dur="2000" advTm="56615"/>
    </mc:Choice>
    <mc:Fallback xmlns="">
      <p:transition spd="slow" advTm="5661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sex differentiation phot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1673" y="1052736"/>
            <a:ext cx="5260607"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465159"/>
      </p:ext>
    </p:extLst>
  </p:cSld>
  <p:clrMapOvr>
    <a:masterClrMapping/>
  </p:clrMapOvr>
  <mc:AlternateContent xmlns:mc="http://schemas.openxmlformats.org/markup-compatibility/2006" xmlns:p14="http://schemas.microsoft.com/office/powerpoint/2010/main">
    <mc:Choice Requires="p14">
      <p:transition spd="slow" p14:dur="2000" advTm="73096"/>
    </mc:Choice>
    <mc:Fallback xmlns="">
      <p:transition spd="slow" advTm="7309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784976" cy="4154984"/>
          </a:xfrm>
          <a:prstGeom prst="rect">
            <a:avLst/>
          </a:prstGeom>
        </p:spPr>
        <p:txBody>
          <a:bodyPr wrap="square">
            <a:spAutoFit/>
          </a:bodyPr>
          <a:lstStyle/>
          <a:p>
            <a:pPr algn="l"/>
            <a:r>
              <a:rPr lang="en-US" sz="2400" b="1" u="sng" dirty="0" smtClean="0"/>
              <a:t>Later sexual differentiation:-</a:t>
            </a:r>
          </a:p>
          <a:p>
            <a:pPr algn="l"/>
            <a:r>
              <a:rPr lang="en-US" sz="2000" b="1" dirty="0" smtClean="0">
                <a:cs typeface="+mj-cs"/>
              </a:rPr>
              <a:t>The ovary will produce estrogen and progesterone under the influence of </a:t>
            </a:r>
            <a:r>
              <a:rPr lang="en-US" sz="2000" b="1" dirty="0" err="1" smtClean="0">
                <a:cs typeface="+mj-cs"/>
              </a:rPr>
              <a:t>gonado</a:t>
            </a:r>
            <a:r>
              <a:rPr lang="en-US" sz="2000" b="1" dirty="0" smtClean="0">
                <a:cs typeface="+mj-cs"/>
              </a:rPr>
              <a:t>- </a:t>
            </a:r>
            <a:r>
              <a:rPr lang="en-US" sz="2000" b="1" dirty="0" err="1" smtClean="0">
                <a:cs typeface="+mj-cs"/>
              </a:rPr>
              <a:t>trophin</a:t>
            </a:r>
            <a:r>
              <a:rPr lang="en-US" sz="2000" b="1" dirty="0" smtClean="0">
                <a:cs typeface="+mj-cs"/>
              </a:rPr>
              <a:t> hormones FSH and LH which are secreted by the anterior pituitary gland.</a:t>
            </a:r>
          </a:p>
          <a:p>
            <a:pPr algn="l"/>
            <a:r>
              <a:rPr lang="en-US" sz="2000" b="1" dirty="0" smtClean="0">
                <a:cs typeface="+mj-cs"/>
              </a:rPr>
              <a:t>These hormones will form the secondary sexual developments of the female which are breast buds, pubic hair, axillary hair and finally menarche.</a:t>
            </a:r>
          </a:p>
          <a:p>
            <a:pPr algn="l"/>
            <a:r>
              <a:rPr lang="en-US" sz="2000" b="1" dirty="0" smtClean="0">
                <a:cs typeface="+mj-cs"/>
              </a:rPr>
              <a:t>Hypothalamus secrete GT RH (</a:t>
            </a:r>
            <a:r>
              <a:rPr lang="en-US" sz="2000" b="1" dirty="0" err="1" smtClean="0">
                <a:cs typeface="+mj-cs"/>
              </a:rPr>
              <a:t>gonadotrophin</a:t>
            </a:r>
            <a:r>
              <a:rPr lang="en-US" sz="2000" b="1" dirty="0" smtClean="0">
                <a:cs typeface="+mj-cs"/>
              </a:rPr>
              <a:t> releasing hormone) which act on the anterior pituitary to </a:t>
            </a:r>
            <a:r>
              <a:rPr lang="en-US" sz="2000" b="1" dirty="0" err="1" smtClean="0">
                <a:cs typeface="+mj-cs"/>
              </a:rPr>
              <a:t>secreate</a:t>
            </a:r>
            <a:r>
              <a:rPr lang="en-US" sz="2000" b="1" dirty="0" smtClean="0">
                <a:cs typeface="+mj-cs"/>
              </a:rPr>
              <a:t> </a:t>
            </a:r>
            <a:r>
              <a:rPr lang="en-US" sz="2000" b="1" dirty="0" err="1" smtClean="0">
                <a:cs typeface="+mj-cs"/>
              </a:rPr>
              <a:t>gonadotrophin</a:t>
            </a:r>
            <a:r>
              <a:rPr lang="en-US" sz="2000" b="1" dirty="0" smtClean="0">
                <a:cs typeface="+mj-cs"/>
              </a:rPr>
              <a:t> FSH and LH (follicular stimulating hormone and </a:t>
            </a:r>
            <a:r>
              <a:rPr lang="en-US" sz="2000" b="1" dirty="0" err="1" smtClean="0">
                <a:cs typeface="+mj-cs"/>
              </a:rPr>
              <a:t>lutinising</a:t>
            </a:r>
            <a:r>
              <a:rPr lang="en-US" sz="2000" b="1" dirty="0" smtClean="0">
                <a:cs typeface="+mj-cs"/>
              </a:rPr>
              <a:t> hormone) which in turn affect the ovary to produce estrogen and progesterone all these event happened at puberty.</a:t>
            </a:r>
          </a:p>
          <a:p>
            <a:pPr algn="l"/>
            <a:endParaRPr lang="en-US" sz="2000" b="1" dirty="0" smtClean="0">
              <a:cs typeface="+mj-cs"/>
            </a:endParaRPr>
          </a:p>
          <a:p>
            <a:pPr algn="l"/>
            <a:r>
              <a:rPr lang="en-US" sz="2000" b="1" dirty="0" smtClean="0">
                <a:cs typeface="+mj-cs"/>
              </a:rPr>
              <a:t>  </a:t>
            </a:r>
          </a:p>
          <a:p>
            <a:pPr algn="l"/>
            <a:r>
              <a:rPr lang="en-US" sz="2000" b="1" dirty="0" smtClean="0">
                <a:cs typeface="+mj-cs"/>
              </a:rPr>
              <a:t> </a:t>
            </a:r>
            <a:endParaRPr lang="en-US" sz="2000" b="1" dirty="0">
              <a:cs typeface="+mj-cs"/>
            </a:endParaRPr>
          </a:p>
        </p:txBody>
      </p:sp>
    </p:spTree>
    <p:extLst>
      <p:ext uri="{BB962C8B-B14F-4D97-AF65-F5344CB8AC3E}">
        <p14:creationId xmlns:p14="http://schemas.microsoft.com/office/powerpoint/2010/main" val="1210209313"/>
      </p:ext>
    </p:extLst>
  </p:cSld>
  <p:clrMapOvr>
    <a:masterClrMapping/>
  </p:clrMapOvr>
  <mc:AlternateContent xmlns:mc="http://schemas.openxmlformats.org/markup-compatibility/2006" xmlns:p14="http://schemas.microsoft.com/office/powerpoint/2010/main">
    <mc:Choice Requires="p14">
      <p:transition spd="slow" p14:dur="2000" advTm="127049"/>
    </mc:Choice>
    <mc:Fallback xmlns="">
      <p:transition spd="slow" advTm="12704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04664"/>
            <a:ext cx="7200800" cy="3416320"/>
          </a:xfrm>
          <a:prstGeom prst="rect">
            <a:avLst/>
          </a:prstGeom>
        </p:spPr>
        <p:txBody>
          <a:bodyPr wrap="square">
            <a:spAutoFit/>
          </a:bodyPr>
          <a:lstStyle/>
          <a:p>
            <a:pPr algn="l"/>
            <a:r>
              <a:rPr lang="en-US" sz="2400" b="1" dirty="0">
                <a:latin typeface="Times New Roman" pitchFamily="18" charset="0"/>
                <a:cs typeface="Times New Roman" pitchFamily="18" charset="0"/>
              </a:rPr>
              <a:t>Audio visual stimulation―――</a:t>
            </a:r>
            <a:r>
              <a:rPr lang="en-US" sz="2400" b="1" dirty="0" err="1">
                <a:latin typeface="Times New Roman" pitchFamily="18" charset="0"/>
                <a:cs typeface="Times New Roman" pitchFamily="18" charset="0"/>
              </a:rPr>
              <a:t>hypothalamous</a:t>
            </a:r>
            <a:r>
              <a:rPr lang="en-US" sz="2400" b="1" dirty="0">
                <a:latin typeface="Times New Roman" pitchFamily="18" charset="0"/>
                <a:cs typeface="Times New Roman" pitchFamily="18" charset="0"/>
              </a:rPr>
              <a:t> stimulation------------  release GTRF (</a:t>
            </a:r>
            <a:r>
              <a:rPr lang="en-US" sz="2400" b="1" dirty="0" err="1">
                <a:latin typeface="Times New Roman" pitchFamily="18" charset="0"/>
                <a:cs typeface="Times New Roman" pitchFamily="18" charset="0"/>
              </a:rPr>
              <a:t>gonadotrophin</a:t>
            </a:r>
            <a:r>
              <a:rPr lang="en-US" sz="2400" b="1" dirty="0">
                <a:latin typeface="Times New Roman" pitchFamily="18" charset="0"/>
                <a:cs typeface="Times New Roman" pitchFamily="18" charset="0"/>
              </a:rPr>
              <a:t> releasing factor) ------------  stimulation to the pituitary gland ---------  release FSH and LH ------------   stimulation of ovary to release estrogen and progesterone (ovarian cycle)-----------stimulation to the uterus to initiate the menstrual cycle (proliferative and secretory phase)---------feedback inhibition for no more release of FSH.</a:t>
            </a:r>
            <a:r>
              <a:rPr lang="en-US" dirty="0"/>
              <a:t> </a:t>
            </a:r>
            <a:endParaRPr lang="ar-IQ" dirty="0"/>
          </a:p>
        </p:txBody>
      </p:sp>
    </p:spTree>
    <p:extLst>
      <p:ext uri="{BB962C8B-B14F-4D97-AF65-F5344CB8AC3E}">
        <p14:creationId xmlns:p14="http://schemas.microsoft.com/office/powerpoint/2010/main" val="2092466201"/>
      </p:ext>
    </p:extLst>
  </p:cSld>
  <p:clrMapOvr>
    <a:masterClrMapping/>
  </p:clrMapOvr>
  <mc:AlternateContent xmlns:mc="http://schemas.openxmlformats.org/markup-compatibility/2006" xmlns:p14="http://schemas.microsoft.com/office/powerpoint/2010/main">
    <mc:Choice Requires="p14">
      <p:transition spd="slow" p14:dur="2000" advTm="37445"/>
    </mc:Choice>
    <mc:Fallback xmlns="">
      <p:transition spd="slow" advTm="3744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7488832" cy="4278094"/>
          </a:xfrm>
          <a:prstGeom prst="rect">
            <a:avLst/>
          </a:prstGeom>
        </p:spPr>
        <p:txBody>
          <a:bodyPr wrap="square">
            <a:spAutoFit/>
          </a:bodyPr>
          <a:lstStyle/>
          <a:p>
            <a:pPr algn="l"/>
            <a:r>
              <a:rPr lang="en-US" sz="2800" b="1" u="sng" dirty="0" smtClean="0">
                <a:latin typeface="Times New Roman" pitchFamily="18" charset="0"/>
                <a:cs typeface="Times New Roman" pitchFamily="18" charset="0"/>
              </a:rPr>
              <a:t>Learning objectives:-</a:t>
            </a:r>
          </a:p>
          <a:p>
            <a:pPr algn="l"/>
            <a:endParaRPr lang="en-US" sz="2800" b="1" u="sng" dirty="0" smtClean="0">
              <a:latin typeface="Times New Roman" pitchFamily="18" charset="0"/>
              <a:cs typeface="Times New Roman" pitchFamily="18" charset="0"/>
            </a:endParaRPr>
          </a:p>
          <a:p>
            <a:pPr algn="l"/>
            <a:r>
              <a:rPr lang="en-US" sz="2400" b="1" dirty="0" smtClean="0">
                <a:latin typeface="Times New Roman" pitchFamily="18" charset="0"/>
                <a:cs typeface="Times New Roman" pitchFamily="18" charset="0"/>
              </a:rPr>
              <a:t>1-Explain how tissues differentiated in to male or female organs.</a:t>
            </a:r>
          </a:p>
          <a:p>
            <a:pPr algn="l"/>
            <a:r>
              <a:rPr lang="en-US" sz="2400" b="1" dirty="0" smtClean="0">
                <a:latin typeface="Times New Roman" pitchFamily="18" charset="0"/>
                <a:cs typeface="Times New Roman" pitchFamily="18" charset="0"/>
              </a:rPr>
              <a:t>2- Name the rudimentary duct system in the embryo that is precursors to male or female internal sex organs.</a:t>
            </a:r>
          </a:p>
          <a:p>
            <a:pPr algn="l"/>
            <a:r>
              <a:rPr lang="en-US" sz="2400" b="1" dirty="0" smtClean="0">
                <a:latin typeface="Times New Roman" pitchFamily="18" charset="0"/>
                <a:cs typeface="Times New Roman" pitchFamily="18" charset="0"/>
              </a:rPr>
              <a:t>3-What hormones that bring puberty and secondary sex character?</a:t>
            </a:r>
          </a:p>
          <a:p>
            <a:pPr algn="l"/>
            <a:r>
              <a:rPr lang="en-US" sz="2400" b="1" dirty="0" smtClean="0">
                <a:latin typeface="Times New Roman" pitchFamily="18" charset="0"/>
                <a:cs typeface="Times New Roman" pitchFamily="18" charset="0"/>
              </a:rPr>
              <a:t>4- Able to define certain terms in the lecture like </a:t>
            </a:r>
            <a:r>
              <a:rPr lang="en-US" sz="2400" b="1" dirty="0" err="1" smtClean="0">
                <a:latin typeface="Times New Roman" pitchFamily="18" charset="0"/>
                <a:cs typeface="Times New Roman" pitchFamily="18" charset="0"/>
              </a:rPr>
              <a:t>Mullerian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Wolffian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Mesonephric</a:t>
            </a:r>
            <a:r>
              <a:rPr lang="en-US" sz="2400" b="1" dirty="0" smtClean="0">
                <a:latin typeface="Times New Roman" pitchFamily="18" charset="0"/>
                <a:cs typeface="Times New Roman" pitchFamily="18" charset="0"/>
              </a:rPr>
              <a:t> and so on.</a:t>
            </a:r>
          </a:p>
          <a:p>
            <a:pPr algn="l"/>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51696580"/>
      </p:ext>
    </p:extLst>
  </p:cSld>
  <p:clrMapOvr>
    <a:masterClrMapping/>
  </p:clrMapOvr>
  <mc:AlternateContent xmlns:mc="http://schemas.openxmlformats.org/markup-compatibility/2006" xmlns:p14="http://schemas.microsoft.com/office/powerpoint/2010/main">
    <mc:Choice Requires="p14">
      <p:transition spd="slow" p14:dur="2000" advTm="44124"/>
    </mc:Choice>
    <mc:Fallback xmlns="">
      <p:transition spd="slow" advTm="4412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54789"/>
            <a:ext cx="3312368" cy="461665"/>
          </a:xfrm>
          <a:prstGeom prst="rect">
            <a:avLst/>
          </a:prstGeom>
        </p:spPr>
        <p:txBody>
          <a:bodyPr wrap="square">
            <a:spAutoFit/>
          </a:bodyPr>
          <a:lstStyle/>
          <a:p>
            <a:r>
              <a:rPr lang="en-US" sz="2400" b="1" u="sng" dirty="0" smtClean="0">
                <a:cs typeface="+mj-cs"/>
              </a:rPr>
              <a:t>SEX DETERMINATION</a:t>
            </a:r>
            <a:endParaRPr lang="ar-IQ" sz="2400" b="1" u="sng" dirty="0">
              <a:cs typeface="+mj-cs"/>
            </a:endParaRPr>
          </a:p>
        </p:txBody>
      </p:sp>
      <p:sp>
        <p:nvSpPr>
          <p:cNvPr id="3" name="Rectangle 2"/>
          <p:cNvSpPr/>
          <p:nvPr/>
        </p:nvSpPr>
        <p:spPr>
          <a:xfrm>
            <a:off x="107504" y="681655"/>
            <a:ext cx="9036495" cy="4154984"/>
          </a:xfrm>
          <a:prstGeom prst="rect">
            <a:avLst/>
          </a:prstGeom>
        </p:spPr>
        <p:txBody>
          <a:bodyPr wrap="square">
            <a:spAutoFit/>
          </a:bodyPr>
          <a:lstStyle/>
          <a:p>
            <a:pPr algn="l"/>
            <a:r>
              <a:rPr lang="en-US" sz="2000" b="1" dirty="0" smtClean="0"/>
              <a:t>                 </a:t>
            </a:r>
            <a:r>
              <a:rPr lang="en-US" sz="2400" b="1" dirty="0" smtClean="0"/>
              <a:t>Sex is determined at the time of fertilization to either a female of 46XX or a male with a genotype of 46XY or to any other congenital sex anomalies according to the type of genotype that resulted after fertilization immediately.</a:t>
            </a:r>
          </a:p>
          <a:p>
            <a:pPr algn="l"/>
            <a:r>
              <a:rPr lang="en-US" sz="2400" b="1" dirty="0" smtClean="0"/>
              <a:t>The development of reproductive system begin soon after fertilization of the egg,</a:t>
            </a:r>
          </a:p>
          <a:p>
            <a:pPr algn="l"/>
            <a:r>
              <a:rPr lang="en-US" sz="2400" b="1" dirty="0" smtClean="0"/>
              <a:t>beginning to develop approximately one month after conception.</a:t>
            </a:r>
          </a:p>
          <a:p>
            <a:pPr algn="l"/>
            <a:r>
              <a:rPr lang="en-US" sz="2400" b="1" dirty="0" smtClean="0"/>
              <a:t>During the first meiotic division 46 XX divided in to 23 X and 23 X and the male chromosome divide in to 23 X and 23 Y so the result will be 46XX,46XY,46XX and 46XY.</a:t>
            </a:r>
          </a:p>
          <a:p>
            <a:pPr algn="l"/>
            <a:r>
              <a:rPr lang="en-US" sz="2400" b="1" dirty="0" smtClean="0"/>
              <a:t>X chromosome is incompatible with life.</a:t>
            </a:r>
            <a:endParaRPr lang="en-US" sz="2400" b="1" dirty="0"/>
          </a:p>
        </p:txBody>
      </p:sp>
    </p:spTree>
    <p:extLst>
      <p:ext uri="{BB962C8B-B14F-4D97-AF65-F5344CB8AC3E}">
        <p14:creationId xmlns:p14="http://schemas.microsoft.com/office/powerpoint/2010/main" val="3717399461"/>
      </p:ext>
    </p:extLst>
  </p:cSld>
  <p:clrMapOvr>
    <a:masterClrMapping/>
  </p:clrMapOvr>
  <mc:AlternateContent xmlns:mc="http://schemas.openxmlformats.org/markup-compatibility/2006" xmlns:p14="http://schemas.microsoft.com/office/powerpoint/2010/main">
    <mc:Choice Requires="p14">
      <p:transition spd="slow" p14:dur="2000" advTm="98079"/>
    </mc:Choice>
    <mc:Fallback xmlns="">
      <p:transition spd="slow" advTm="9807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7704856" cy="3416320"/>
          </a:xfrm>
          <a:prstGeom prst="rect">
            <a:avLst/>
          </a:prstGeom>
        </p:spPr>
        <p:txBody>
          <a:bodyPr wrap="square">
            <a:spAutoFit/>
          </a:bodyPr>
          <a:lstStyle/>
          <a:p>
            <a:pPr algn="l"/>
            <a:r>
              <a:rPr lang="en-US" sz="2400" b="1" dirty="0">
                <a:latin typeface="Times New Roman" pitchFamily="18" charset="0"/>
                <a:cs typeface="Times New Roman" pitchFamily="18" charset="0"/>
              </a:rPr>
              <a:t>But if non disjunction occurred during the first meiotic division the result will be 46 XX will divide to 23 XX and 22 0 while the 46 XY will divide to 23 X and 23Y.  </a:t>
            </a:r>
          </a:p>
          <a:p>
            <a:pPr algn="l"/>
            <a:r>
              <a:rPr lang="en-US" sz="2400" b="1" dirty="0">
                <a:latin typeface="Times New Roman" pitchFamily="18" charset="0"/>
                <a:cs typeface="Times New Roman" pitchFamily="18" charset="0"/>
              </a:rPr>
              <a:t>So the result will be as the followings:-</a:t>
            </a:r>
          </a:p>
          <a:p>
            <a:pPr algn="l"/>
            <a:r>
              <a:rPr lang="en-US" sz="2400" b="1" dirty="0">
                <a:latin typeface="Times New Roman" pitchFamily="18" charset="0"/>
                <a:cs typeface="Times New Roman" pitchFamily="18" charset="0"/>
              </a:rPr>
              <a:t>47 XXX called super female.</a:t>
            </a:r>
          </a:p>
          <a:p>
            <a:pPr algn="l"/>
            <a:r>
              <a:rPr lang="en-US" sz="2400" b="1" dirty="0">
                <a:latin typeface="Times New Roman" pitchFamily="18" charset="0"/>
                <a:cs typeface="Times New Roman" pitchFamily="18" charset="0"/>
              </a:rPr>
              <a:t>47 XXY called </a:t>
            </a:r>
            <a:r>
              <a:rPr lang="en-US" sz="2400" b="1" dirty="0" err="1">
                <a:latin typeface="Times New Roman" pitchFamily="18" charset="0"/>
                <a:cs typeface="Times New Roman" pitchFamily="18" charset="0"/>
              </a:rPr>
              <a:t>Klinfilter</a:t>
            </a:r>
            <a:r>
              <a:rPr lang="en-US" sz="2400" b="1" dirty="0">
                <a:latin typeface="Times New Roman" pitchFamily="18" charset="0"/>
                <a:cs typeface="Times New Roman" pitchFamily="18" charset="0"/>
              </a:rPr>
              <a:t> syndrome.</a:t>
            </a:r>
          </a:p>
          <a:p>
            <a:pPr algn="l"/>
            <a:r>
              <a:rPr lang="en-US" sz="2400" b="1" dirty="0">
                <a:latin typeface="Times New Roman" pitchFamily="18" charset="0"/>
                <a:cs typeface="Times New Roman" pitchFamily="18" charset="0"/>
              </a:rPr>
              <a:t>45 XO Turner syndromes</a:t>
            </a:r>
          </a:p>
          <a:p>
            <a:pPr algn="l"/>
            <a:r>
              <a:rPr lang="en-US" sz="2400" b="1" dirty="0">
                <a:latin typeface="Times New Roman" pitchFamily="18" charset="0"/>
                <a:cs typeface="Times New Roman" pitchFamily="18" charset="0"/>
              </a:rPr>
              <a:t>45 YO incompatible with life as any genotype pattern with absence of at least one </a:t>
            </a: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36713484"/>
      </p:ext>
    </p:extLst>
  </p:cSld>
  <p:clrMapOvr>
    <a:masterClrMapping/>
  </p:clrMapOvr>
  <mc:AlternateContent xmlns:mc="http://schemas.openxmlformats.org/markup-compatibility/2006" xmlns:p14="http://schemas.microsoft.com/office/powerpoint/2010/main">
    <mc:Choice Requires="p14">
      <p:transition spd="slow" p14:dur="2000" advTm="111537"/>
    </mc:Choice>
    <mc:Fallback xmlns="">
      <p:transition spd="slow" advTm="11153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712968" cy="3416320"/>
          </a:xfrm>
          <a:prstGeom prst="rect">
            <a:avLst/>
          </a:prstGeom>
        </p:spPr>
        <p:txBody>
          <a:bodyPr wrap="square">
            <a:spAutoFit/>
          </a:bodyPr>
          <a:lstStyle/>
          <a:p>
            <a:pPr algn="l"/>
            <a:r>
              <a:rPr lang="en-US" sz="2400" b="1" dirty="0" smtClean="0">
                <a:latin typeface="Times New Roman" pitchFamily="18" charset="0"/>
                <a:cs typeface="Times New Roman" pitchFamily="18" charset="0"/>
              </a:rPr>
              <a:t>                                                                                                                               Female considered as fundamental sex that is without much chemical prompting all fertilized egg will develop into female.</a:t>
            </a:r>
          </a:p>
          <a:p>
            <a:pPr algn="l"/>
            <a:r>
              <a:rPr lang="en-US" sz="2400" b="1" dirty="0" smtClean="0">
                <a:latin typeface="Times New Roman" pitchFamily="18" charset="0"/>
                <a:cs typeface="Times New Roman" pitchFamily="18" charset="0"/>
              </a:rPr>
              <a:t>To become a male an individual must be exposed to cascade of factors initiated by a single gene called the SRY gene sex determining region of the Y chromosome because female don’t have Y chromosome, they don’t have SRY gene. Without functional SRY gene, an individual will be female.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16544202"/>
      </p:ext>
    </p:extLst>
  </p:cSld>
  <p:clrMapOvr>
    <a:masterClrMapping/>
  </p:clrMapOvr>
  <mc:AlternateContent xmlns:mc="http://schemas.openxmlformats.org/markup-compatibility/2006" xmlns:p14="http://schemas.microsoft.com/office/powerpoint/2010/main">
    <mc:Choice Requires="p14">
      <p:transition spd="slow" p14:dur="2000" advTm="87898"/>
    </mc:Choice>
    <mc:Fallback xmlns="">
      <p:transition spd="slow" advTm="8789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208912" cy="3847207"/>
          </a:xfrm>
          <a:prstGeom prst="rect">
            <a:avLst/>
          </a:prstGeom>
        </p:spPr>
        <p:txBody>
          <a:bodyPr wrap="square">
            <a:spAutoFit/>
          </a:bodyPr>
          <a:lstStyle/>
          <a:p>
            <a:pPr algn="l"/>
            <a:r>
              <a:rPr lang="en-US" sz="2800" b="1" u="sng" dirty="0">
                <a:latin typeface="Times New Roman" pitchFamily="18" charset="0"/>
                <a:cs typeface="Times New Roman" pitchFamily="18" charset="0"/>
              </a:rPr>
              <a:t>Development of the gonads</a:t>
            </a:r>
          </a:p>
          <a:p>
            <a:pPr algn="l"/>
            <a:r>
              <a:rPr lang="en-US" sz="2400" b="1" dirty="0" smtClean="0">
                <a:latin typeface="Times New Roman" pitchFamily="18" charset="0"/>
                <a:cs typeface="Times New Roman" pitchFamily="18" charset="0"/>
              </a:rPr>
              <a:t>                                               The </a:t>
            </a:r>
            <a:r>
              <a:rPr lang="en-US" sz="2400" b="1" dirty="0">
                <a:latin typeface="Times New Roman" pitchFamily="18" charset="0"/>
                <a:cs typeface="Times New Roman" pitchFamily="18" charset="0"/>
              </a:rPr>
              <a:t>mesenchyme cells of the coelom on the medial aspect of the intermediate cells mass and the underlying mesodermal cells proliferate to form the genital ridge which is apparent in the cervical and thoracic region of the 4-5 weeks old embryo.</a:t>
            </a:r>
          </a:p>
          <a:p>
            <a:pPr algn="l"/>
            <a:r>
              <a:rPr lang="en-US" sz="2400" b="1" dirty="0">
                <a:latin typeface="Times New Roman" pitchFamily="18" charset="0"/>
                <a:cs typeface="Times New Roman" pitchFamily="18" charset="0"/>
              </a:rPr>
              <a:t>This elongated mass of the undifferentiated cells in the sex gland became later either testis or ovary depend on the presence or absence of HY antigen (Y chromosome or the absence respectively.</a:t>
            </a:r>
          </a:p>
        </p:txBody>
      </p:sp>
    </p:spTree>
    <p:extLst>
      <p:ext uri="{BB962C8B-B14F-4D97-AF65-F5344CB8AC3E}">
        <p14:creationId xmlns:p14="http://schemas.microsoft.com/office/powerpoint/2010/main" val="2161601094"/>
      </p:ext>
    </p:extLst>
  </p:cSld>
  <p:clrMapOvr>
    <a:masterClrMapping/>
  </p:clrMapOvr>
  <mc:AlternateContent xmlns:mc="http://schemas.openxmlformats.org/markup-compatibility/2006" xmlns:p14="http://schemas.microsoft.com/office/powerpoint/2010/main">
    <mc:Choice Requires="p14">
      <p:transition spd="slow" p14:dur="2000" advTm="85415"/>
    </mc:Choice>
    <mc:Fallback xmlns="">
      <p:transition spd="slow" advTm="8541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1204"/>
            <a:ext cx="9036496" cy="3046988"/>
          </a:xfrm>
          <a:prstGeom prst="rect">
            <a:avLst/>
          </a:prstGeom>
        </p:spPr>
        <p:txBody>
          <a:bodyPr wrap="square">
            <a:spAutoFit/>
          </a:bodyPr>
          <a:lstStyle/>
          <a:p>
            <a:pPr algn="l"/>
            <a:r>
              <a:rPr lang="en-US" sz="2400" b="1" dirty="0" smtClean="0">
                <a:cs typeface="+mj-cs"/>
              </a:rPr>
              <a:t>If Y chromosome is present the medullary portion will proliferate, if not, the cortical one will proliferate and lead to the formation of future ovary.</a:t>
            </a:r>
          </a:p>
          <a:p>
            <a:pPr algn="l"/>
            <a:r>
              <a:rPr lang="en-US" sz="2400" b="1" dirty="0" smtClean="0">
                <a:cs typeface="+mj-cs"/>
              </a:rPr>
              <a:t>Sexual differentiation of the gonads is recognized by 6th weeks of gestation 17 CRL (crown rump length).</a:t>
            </a:r>
          </a:p>
          <a:p>
            <a:pPr algn="l"/>
            <a:r>
              <a:rPr lang="en-US" sz="2400" b="1" dirty="0" smtClean="0">
                <a:cs typeface="+mj-cs"/>
              </a:rPr>
              <a:t>The </a:t>
            </a:r>
            <a:r>
              <a:rPr lang="en-US" sz="2400" b="1" dirty="0" err="1" smtClean="0">
                <a:cs typeface="+mj-cs"/>
              </a:rPr>
              <a:t>ceolomic</a:t>
            </a:r>
            <a:r>
              <a:rPr lang="en-US" sz="2400" b="1" dirty="0" smtClean="0">
                <a:cs typeface="+mj-cs"/>
              </a:rPr>
              <a:t> cells forms the germinal (surface epithelium) cortex of the ovary while the underlying mesoderm give rise to the medulla.</a:t>
            </a:r>
          </a:p>
          <a:p>
            <a:pPr algn="l"/>
            <a:endParaRPr lang="en-US" sz="2400" b="1" dirty="0" smtClean="0">
              <a:cs typeface="+mj-cs"/>
            </a:endParaRPr>
          </a:p>
        </p:txBody>
      </p:sp>
    </p:spTree>
    <p:extLst>
      <p:ext uri="{BB962C8B-B14F-4D97-AF65-F5344CB8AC3E}">
        <p14:creationId xmlns:p14="http://schemas.microsoft.com/office/powerpoint/2010/main" val="3291891184"/>
      </p:ext>
    </p:extLst>
  </p:cSld>
  <p:clrMapOvr>
    <a:masterClrMapping/>
  </p:clrMapOvr>
  <mc:AlternateContent xmlns:mc="http://schemas.openxmlformats.org/markup-compatibility/2006" xmlns:p14="http://schemas.microsoft.com/office/powerpoint/2010/main">
    <mc:Choice Requires="p14">
      <p:transition spd="slow" p14:dur="2000" advTm="50169"/>
    </mc:Choice>
    <mc:Fallback xmlns="">
      <p:transition spd="slow" advTm="5016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836711"/>
            <a:ext cx="6624736" cy="3600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6487302"/>
      </p:ext>
    </p:extLst>
  </p:cSld>
  <p:clrMapOvr>
    <a:masterClrMapping/>
  </p:clrMapOvr>
  <mc:AlternateContent xmlns:mc="http://schemas.openxmlformats.org/markup-compatibility/2006" xmlns:p14="http://schemas.microsoft.com/office/powerpoint/2010/main">
    <mc:Choice Requires="p14">
      <p:transition spd="slow" p14:dur="2000" advTm="111154"/>
    </mc:Choice>
    <mc:Fallback xmlns="">
      <p:transition spd="slow" advTm="11115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352928" cy="4585871"/>
          </a:xfrm>
          <a:prstGeom prst="rect">
            <a:avLst/>
          </a:prstGeom>
        </p:spPr>
        <p:txBody>
          <a:bodyPr wrap="square">
            <a:spAutoFit/>
          </a:bodyPr>
          <a:lstStyle/>
          <a:p>
            <a:pPr algn="l"/>
            <a:r>
              <a:rPr lang="en-US" sz="2800" b="1" u="sng" dirty="0"/>
              <a:t>Differentiations of the gonads:-  </a:t>
            </a:r>
            <a:endParaRPr lang="en-US" sz="2800" b="1" u="sng" dirty="0" smtClean="0"/>
          </a:p>
          <a:p>
            <a:pPr algn="l"/>
            <a:r>
              <a:rPr lang="en-US" sz="2400" b="1" dirty="0" smtClean="0"/>
              <a:t>            As </a:t>
            </a:r>
            <a:r>
              <a:rPr lang="en-US" sz="2400" b="1" dirty="0"/>
              <a:t>early as the 5th week of gestation of the embryonic life the site of development of the gonads can be recognized as thickening of the </a:t>
            </a:r>
            <a:r>
              <a:rPr lang="en-US" sz="2400" b="1" dirty="0" err="1"/>
              <a:t>ceolomic</a:t>
            </a:r>
            <a:r>
              <a:rPr lang="en-US" sz="2400" b="1" dirty="0"/>
              <a:t> epithelium over the ventral aspect of the </a:t>
            </a:r>
            <a:r>
              <a:rPr lang="en-US" sz="2400" b="1" dirty="0" err="1"/>
              <a:t>mesonephros</a:t>
            </a:r>
            <a:r>
              <a:rPr lang="en-US" sz="2400" b="1" dirty="0"/>
              <a:t>.</a:t>
            </a:r>
          </a:p>
          <a:p>
            <a:pPr algn="l"/>
            <a:r>
              <a:rPr lang="en-US" sz="2400" b="1" dirty="0"/>
              <a:t>Amoeboid cells which are the primordial germ cells migrate to form distinct sex cords. By 16 weeks of gestation the primary oocyte can be distinguished these cells later form the </a:t>
            </a:r>
            <a:r>
              <a:rPr lang="en-US" sz="2400" b="1" dirty="0" err="1"/>
              <a:t>granulosa</a:t>
            </a:r>
            <a:r>
              <a:rPr lang="en-US" sz="2400" b="1" dirty="0"/>
              <a:t> cells.</a:t>
            </a:r>
          </a:p>
          <a:p>
            <a:pPr algn="l"/>
            <a:r>
              <a:rPr lang="en-US" sz="2400" b="1" dirty="0"/>
              <a:t>At 20 weeks of gestation the ovary is consist of 7 million of germ cells but at birth they became 2 million and at puberty they are less than half million.</a:t>
            </a:r>
          </a:p>
        </p:txBody>
      </p:sp>
    </p:spTree>
    <p:extLst>
      <p:ext uri="{BB962C8B-B14F-4D97-AF65-F5344CB8AC3E}">
        <p14:creationId xmlns:p14="http://schemas.microsoft.com/office/powerpoint/2010/main" val="791024184"/>
      </p:ext>
    </p:extLst>
  </p:cSld>
  <p:clrMapOvr>
    <a:masterClrMapping/>
  </p:clrMapOvr>
  <mc:AlternateContent xmlns:mc="http://schemas.openxmlformats.org/markup-compatibility/2006" xmlns:p14="http://schemas.microsoft.com/office/powerpoint/2010/main">
    <mc:Choice Requires="p14">
      <p:transition spd="slow" p14:dur="2000" advTm="57143"/>
    </mc:Choice>
    <mc:Fallback xmlns="">
      <p:transition spd="slow" advTm="57143"/>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95</TotalTime>
  <Words>983</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NORMAL DEVELOPMENT OF FEMALE GENITAL 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Mohamed Khaled Ibrahim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DEVELOPMENT OF FEMALE GENITAL TRACT</dc:title>
  <dc:creator>lenovo</dc:creator>
  <cp:lastModifiedBy>lenovo</cp:lastModifiedBy>
  <cp:revision>13</cp:revision>
  <dcterms:created xsi:type="dcterms:W3CDTF">2020-11-29T11:33:39Z</dcterms:created>
  <dcterms:modified xsi:type="dcterms:W3CDTF">2020-12-06T04:57:50Z</dcterms:modified>
</cp:coreProperties>
</file>